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5113000" cy="21374100"/>
  <p:notesSz cx="6858000" cy="9144000"/>
  <p:embeddedFontLst>
    <p:embeddedFont>
      <p:font typeface="Biski" panose="020B0604020202020204" charset="-34"/>
      <p:regular r:id="rId6"/>
    </p:embeddedFont>
    <p:embeddedFont>
      <p:font typeface="Biski Bold" panose="020B0604020202020204" charset="-34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Loubag" panose="020B0604020202020204" charset="0"/>
      <p:regular r:id="rId12"/>
    </p:embeddedFont>
    <p:embeddedFont>
      <p:font typeface="Loubag Bold" panose="020B0604020202020204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7C13AA-8CA6-1211-A743-7B28C5894F0D}" v="723" dt="2025-11-05T14:35:34.832"/>
    <p1510:client id="{EA99B483-8CC1-0E3E-0CBF-19C90423A0F5}" v="120" dt="2025-11-06T13:54:56.8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38" d="100"/>
          <a:sy n="38" d="100"/>
        </p:scale>
        <p:origin x="1392" y="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svg"/><Relationship Id="rId18" Type="http://schemas.openxmlformats.org/officeDocument/2006/relationships/image" Target="../media/image16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hyperlink" Target="https://forms.office.com/e/7LvN3AWArq" TargetMode="External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149866">
            <a:off x="11221737" y="18749626"/>
            <a:ext cx="1803964" cy="1279175"/>
          </a:xfrm>
          <a:custGeom>
            <a:avLst/>
            <a:gdLst/>
            <a:ahLst/>
            <a:cxnLst/>
            <a:rect l="l" t="t" r="r" b="b"/>
            <a:pathLst>
              <a:path w="1803964" h="1279175">
                <a:moveTo>
                  <a:pt x="0" y="0"/>
                </a:moveTo>
                <a:lnTo>
                  <a:pt x="1803964" y="0"/>
                </a:lnTo>
                <a:lnTo>
                  <a:pt x="1803964" y="1279175"/>
                </a:lnTo>
                <a:lnTo>
                  <a:pt x="0" y="127917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9771541" y="14079161"/>
            <a:ext cx="5075200" cy="4981951"/>
            <a:chOff x="0" y="0"/>
            <a:chExt cx="1959289" cy="19232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59289" cy="1923290"/>
            </a:xfrm>
            <a:custGeom>
              <a:avLst/>
              <a:gdLst/>
              <a:ahLst/>
              <a:cxnLst/>
              <a:rect l="l" t="t" r="r" b="b"/>
              <a:pathLst>
                <a:path w="1959289" h="1923290">
                  <a:moveTo>
                    <a:pt x="1834829" y="1923290"/>
                  </a:moveTo>
                  <a:lnTo>
                    <a:pt x="124460" y="1923290"/>
                  </a:lnTo>
                  <a:cubicBezTo>
                    <a:pt x="55880" y="1923290"/>
                    <a:pt x="0" y="1867410"/>
                    <a:pt x="0" y="179883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834829" y="0"/>
                  </a:lnTo>
                  <a:cubicBezTo>
                    <a:pt x="1903409" y="0"/>
                    <a:pt x="1959289" y="55880"/>
                    <a:pt x="1959289" y="124460"/>
                  </a:cubicBezTo>
                  <a:lnTo>
                    <a:pt x="1959289" y="1798830"/>
                  </a:lnTo>
                  <a:cubicBezTo>
                    <a:pt x="1959289" y="1867410"/>
                    <a:pt x="1903409" y="1923290"/>
                    <a:pt x="1834829" y="1923290"/>
                  </a:cubicBezTo>
                  <a:close/>
                </a:path>
              </a:pathLst>
            </a:custGeom>
            <a:solidFill>
              <a:srgbClr val="2884A9">
                <a:alpha val="72941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9840925" y="9878599"/>
            <a:ext cx="4936433" cy="3849416"/>
            <a:chOff x="0" y="0"/>
            <a:chExt cx="1905718" cy="148607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5718" cy="1486073"/>
            </a:xfrm>
            <a:custGeom>
              <a:avLst/>
              <a:gdLst/>
              <a:ahLst/>
              <a:cxnLst/>
              <a:rect l="l" t="t" r="r" b="b"/>
              <a:pathLst>
                <a:path w="1905718" h="1486073">
                  <a:moveTo>
                    <a:pt x="1781258" y="1486073"/>
                  </a:moveTo>
                  <a:lnTo>
                    <a:pt x="124460" y="1486073"/>
                  </a:lnTo>
                  <a:cubicBezTo>
                    <a:pt x="55880" y="1486073"/>
                    <a:pt x="0" y="1430193"/>
                    <a:pt x="0" y="13616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1258" y="0"/>
                  </a:lnTo>
                  <a:cubicBezTo>
                    <a:pt x="1849838" y="0"/>
                    <a:pt x="1905718" y="55880"/>
                    <a:pt x="1905718" y="124460"/>
                  </a:cubicBezTo>
                  <a:lnTo>
                    <a:pt x="1905718" y="1361613"/>
                  </a:lnTo>
                  <a:cubicBezTo>
                    <a:pt x="1905718" y="1430193"/>
                    <a:pt x="1849838" y="1486073"/>
                    <a:pt x="1781258" y="1486073"/>
                  </a:cubicBezTo>
                  <a:close/>
                </a:path>
              </a:pathLst>
            </a:custGeom>
            <a:solidFill>
              <a:srgbClr val="FF932F">
                <a:alpha val="7882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Freeform 7"/>
          <p:cNvSpPr/>
          <p:nvPr/>
        </p:nvSpPr>
        <p:spPr>
          <a:xfrm rot="-304565">
            <a:off x="9326414" y="3173557"/>
            <a:ext cx="5594610" cy="3967087"/>
          </a:xfrm>
          <a:custGeom>
            <a:avLst/>
            <a:gdLst/>
            <a:ahLst/>
            <a:cxnLst/>
            <a:rect l="l" t="t" r="r" b="b"/>
            <a:pathLst>
              <a:path w="5594610" h="3967087">
                <a:moveTo>
                  <a:pt x="0" y="0"/>
                </a:moveTo>
                <a:lnTo>
                  <a:pt x="5594610" y="0"/>
                </a:lnTo>
                <a:lnTo>
                  <a:pt x="5594610" y="3967087"/>
                </a:lnTo>
                <a:lnTo>
                  <a:pt x="0" y="39670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98985" y="4119619"/>
            <a:ext cx="9591115" cy="5229179"/>
            <a:chOff x="0" y="0"/>
            <a:chExt cx="3634251" cy="201873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634251" cy="2018733"/>
            </a:xfrm>
            <a:custGeom>
              <a:avLst/>
              <a:gdLst/>
              <a:ahLst/>
              <a:cxnLst/>
              <a:rect l="l" t="t" r="r" b="b"/>
              <a:pathLst>
                <a:path w="3634251" h="2018733">
                  <a:moveTo>
                    <a:pt x="3509791" y="2018733"/>
                  </a:moveTo>
                  <a:lnTo>
                    <a:pt x="124460" y="2018733"/>
                  </a:lnTo>
                  <a:cubicBezTo>
                    <a:pt x="55880" y="2018733"/>
                    <a:pt x="0" y="1962853"/>
                    <a:pt x="0" y="189427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509791" y="0"/>
                  </a:lnTo>
                  <a:cubicBezTo>
                    <a:pt x="3578371" y="0"/>
                    <a:pt x="3634251" y="55880"/>
                    <a:pt x="3634251" y="124460"/>
                  </a:cubicBezTo>
                  <a:lnTo>
                    <a:pt x="3634251" y="1894273"/>
                  </a:lnTo>
                  <a:cubicBezTo>
                    <a:pt x="3634251" y="1962853"/>
                    <a:pt x="3578371" y="2018733"/>
                    <a:pt x="3509791" y="2018733"/>
                  </a:cubicBezTo>
                  <a:close/>
                </a:path>
              </a:pathLst>
            </a:custGeom>
            <a:solidFill>
              <a:srgbClr val="2884A9">
                <a:alpha val="6078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94354" y="10609237"/>
            <a:ext cx="9154532" cy="2366302"/>
            <a:chOff x="0" y="0"/>
            <a:chExt cx="3534121" cy="91351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534121" cy="913515"/>
            </a:xfrm>
            <a:custGeom>
              <a:avLst/>
              <a:gdLst/>
              <a:ahLst/>
              <a:cxnLst/>
              <a:rect l="l" t="t" r="r" b="b"/>
              <a:pathLst>
                <a:path w="3534121" h="913515">
                  <a:moveTo>
                    <a:pt x="3409661" y="913515"/>
                  </a:moveTo>
                  <a:lnTo>
                    <a:pt x="124460" y="913515"/>
                  </a:lnTo>
                  <a:cubicBezTo>
                    <a:pt x="55880" y="913515"/>
                    <a:pt x="0" y="857635"/>
                    <a:pt x="0" y="78905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09662" y="0"/>
                  </a:lnTo>
                  <a:cubicBezTo>
                    <a:pt x="3478242" y="0"/>
                    <a:pt x="3534121" y="55880"/>
                    <a:pt x="3534121" y="124460"/>
                  </a:cubicBezTo>
                  <a:lnTo>
                    <a:pt x="3534121" y="789055"/>
                  </a:lnTo>
                  <a:cubicBezTo>
                    <a:pt x="3534121" y="857635"/>
                    <a:pt x="3478242" y="913515"/>
                    <a:pt x="3409662" y="913515"/>
                  </a:cubicBezTo>
                  <a:close/>
                </a:path>
              </a:pathLst>
            </a:custGeom>
            <a:solidFill>
              <a:srgbClr val="DD5379">
                <a:alpha val="71765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215056" y="14242365"/>
            <a:ext cx="9333830" cy="5343563"/>
            <a:chOff x="0" y="0"/>
            <a:chExt cx="3603340" cy="206289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603340" cy="2062891"/>
            </a:xfrm>
            <a:custGeom>
              <a:avLst/>
              <a:gdLst/>
              <a:ahLst/>
              <a:cxnLst/>
              <a:rect l="l" t="t" r="r" b="b"/>
              <a:pathLst>
                <a:path w="3603340" h="2062891">
                  <a:moveTo>
                    <a:pt x="3478880" y="2062891"/>
                  </a:moveTo>
                  <a:lnTo>
                    <a:pt x="124460" y="2062891"/>
                  </a:lnTo>
                  <a:cubicBezTo>
                    <a:pt x="55880" y="2062891"/>
                    <a:pt x="0" y="2007011"/>
                    <a:pt x="0" y="193843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78880" y="0"/>
                  </a:lnTo>
                  <a:cubicBezTo>
                    <a:pt x="3547460" y="0"/>
                    <a:pt x="3603340" y="55880"/>
                    <a:pt x="3603340" y="124460"/>
                  </a:cubicBezTo>
                  <a:lnTo>
                    <a:pt x="3603340" y="1938431"/>
                  </a:lnTo>
                  <a:cubicBezTo>
                    <a:pt x="3603340" y="2007011"/>
                    <a:pt x="3547460" y="2062891"/>
                    <a:pt x="3478880" y="2062891"/>
                  </a:cubicBezTo>
                  <a:close/>
                </a:path>
              </a:pathLst>
            </a:custGeom>
            <a:solidFill>
              <a:srgbClr val="FF932F">
                <a:alpha val="83922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" name="Freeform 14"/>
          <p:cNvSpPr/>
          <p:nvPr/>
        </p:nvSpPr>
        <p:spPr>
          <a:xfrm>
            <a:off x="505144" y="9312798"/>
            <a:ext cx="2013127" cy="2013127"/>
          </a:xfrm>
          <a:custGeom>
            <a:avLst/>
            <a:gdLst/>
            <a:ahLst/>
            <a:cxnLst/>
            <a:rect l="l" t="t" r="r" b="b"/>
            <a:pathLst>
              <a:path w="2013127" h="2013127">
                <a:moveTo>
                  <a:pt x="0" y="0"/>
                </a:moveTo>
                <a:lnTo>
                  <a:pt x="2013127" y="0"/>
                </a:lnTo>
                <a:lnTo>
                  <a:pt x="2013127" y="2013127"/>
                </a:lnTo>
                <a:lnTo>
                  <a:pt x="0" y="20131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0268835" y="3475226"/>
            <a:ext cx="4029002" cy="6222398"/>
          </a:xfrm>
          <a:custGeom>
            <a:avLst/>
            <a:gdLst/>
            <a:ahLst/>
            <a:cxnLst/>
            <a:rect l="l" t="t" r="r" b="b"/>
            <a:pathLst>
              <a:path w="4029002" h="6222398">
                <a:moveTo>
                  <a:pt x="0" y="0"/>
                </a:moveTo>
                <a:lnTo>
                  <a:pt x="4029002" y="0"/>
                </a:lnTo>
                <a:lnTo>
                  <a:pt x="4029002" y="6222398"/>
                </a:lnTo>
                <a:lnTo>
                  <a:pt x="0" y="622239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rot="559387">
            <a:off x="8424314" y="8690408"/>
            <a:ext cx="1585226" cy="1527695"/>
          </a:xfrm>
          <a:custGeom>
            <a:avLst/>
            <a:gdLst/>
            <a:ahLst/>
            <a:cxnLst/>
            <a:rect l="l" t="t" r="r" b="b"/>
            <a:pathLst>
              <a:path w="1875279" h="1875279">
                <a:moveTo>
                  <a:pt x="0" y="0"/>
                </a:moveTo>
                <a:lnTo>
                  <a:pt x="1875280" y="0"/>
                </a:lnTo>
                <a:lnTo>
                  <a:pt x="1875280" y="1875279"/>
                </a:lnTo>
                <a:lnTo>
                  <a:pt x="0" y="18752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359063" y="19585927"/>
            <a:ext cx="1872333" cy="1771695"/>
          </a:xfrm>
          <a:custGeom>
            <a:avLst/>
            <a:gdLst/>
            <a:ahLst/>
            <a:cxnLst/>
            <a:rect l="l" t="t" r="r" b="b"/>
            <a:pathLst>
              <a:path w="1872333" h="1771695">
                <a:moveTo>
                  <a:pt x="0" y="0"/>
                </a:moveTo>
                <a:lnTo>
                  <a:pt x="1872333" y="0"/>
                </a:lnTo>
                <a:lnTo>
                  <a:pt x="1872333" y="1771695"/>
                </a:lnTo>
                <a:lnTo>
                  <a:pt x="0" y="177169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-40176" y="0"/>
            <a:ext cx="2043044" cy="2056485"/>
          </a:xfrm>
          <a:custGeom>
            <a:avLst/>
            <a:gdLst/>
            <a:ahLst/>
            <a:cxnLst/>
            <a:rect l="l" t="t" r="r" b="b"/>
            <a:pathLst>
              <a:path w="2043044" h="2056485">
                <a:moveTo>
                  <a:pt x="0" y="0"/>
                </a:moveTo>
                <a:lnTo>
                  <a:pt x="2043043" y="0"/>
                </a:lnTo>
                <a:lnTo>
                  <a:pt x="2043043" y="2056485"/>
                </a:lnTo>
                <a:lnTo>
                  <a:pt x="0" y="205648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12966408" y="18572227"/>
            <a:ext cx="2153592" cy="2552405"/>
          </a:xfrm>
          <a:custGeom>
            <a:avLst/>
            <a:gdLst/>
            <a:ahLst/>
            <a:cxnLst/>
            <a:rect l="l" t="t" r="r" b="b"/>
            <a:pathLst>
              <a:path w="2153592" h="2552405">
                <a:moveTo>
                  <a:pt x="0" y="0"/>
                </a:moveTo>
                <a:lnTo>
                  <a:pt x="2153592" y="0"/>
                </a:lnTo>
                <a:lnTo>
                  <a:pt x="2153592" y="2552405"/>
                </a:lnTo>
                <a:lnTo>
                  <a:pt x="0" y="255240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2043044" y="257631"/>
            <a:ext cx="12879167" cy="3033313"/>
            <a:chOff x="0" y="0"/>
            <a:chExt cx="3532508" cy="83197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532508" cy="831980"/>
            </a:xfrm>
            <a:custGeom>
              <a:avLst/>
              <a:gdLst/>
              <a:ahLst/>
              <a:cxnLst/>
              <a:rect l="l" t="t" r="r" b="b"/>
              <a:pathLst>
                <a:path w="3532508" h="831980">
                  <a:moveTo>
                    <a:pt x="3408048" y="831979"/>
                  </a:moveTo>
                  <a:lnTo>
                    <a:pt x="124460" y="831979"/>
                  </a:lnTo>
                  <a:cubicBezTo>
                    <a:pt x="55880" y="831979"/>
                    <a:pt x="0" y="776099"/>
                    <a:pt x="0" y="70751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08048" y="0"/>
                  </a:lnTo>
                  <a:cubicBezTo>
                    <a:pt x="3476628" y="0"/>
                    <a:pt x="3532508" y="55880"/>
                    <a:pt x="3532508" y="124460"/>
                  </a:cubicBezTo>
                  <a:lnTo>
                    <a:pt x="3532508" y="707520"/>
                  </a:lnTo>
                  <a:cubicBezTo>
                    <a:pt x="3532508" y="776099"/>
                    <a:pt x="3476628" y="831980"/>
                    <a:pt x="3408048" y="831980"/>
                  </a:cubicBezTo>
                  <a:close/>
                </a:path>
              </a:pathLst>
            </a:custGeom>
            <a:solidFill>
              <a:srgbClr val="DD5379">
                <a:alpha val="75686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374271" y="19658050"/>
            <a:ext cx="10445776" cy="1555450"/>
            <a:chOff x="0" y="0"/>
            <a:chExt cx="6134799" cy="91351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134799" cy="913515"/>
            </a:xfrm>
            <a:custGeom>
              <a:avLst/>
              <a:gdLst/>
              <a:ahLst/>
              <a:cxnLst/>
              <a:rect l="l" t="t" r="r" b="b"/>
              <a:pathLst>
                <a:path w="6134799" h="913515">
                  <a:moveTo>
                    <a:pt x="6010339" y="913515"/>
                  </a:moveTo>
                  <a:lnTo>
                    <a:pt x="124460" y="913515"/>
                  </a:lnTo>
                  <a:cubicBezTo>
                    <a:pt x="55880" y="913515"/>
                    <a:pt x="0" y="857635"/>
                    <a:pt x="0" y="78905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010339" y="0"/>
                  </a:lnTo>
                  <a:cubicBezTo>
                    <a:pt x="6078919" y="0"/>
                    <a:pt x="6134799" y="55880"/>
                    <a:pt x="6134799" y="124460"/>
                  </a:cubicBezTo>
                  <a:lnTo>
                    <a:pt x="6134799" y="789055"/>
                  </a:lnTo>
                  <a:cubicBezTo>
                    <a:pt x="6134799" y="857635"/>
                    <a:pt x="6078919" y="913515"/>
                    <a:pt x="6010339" y="913515"/>
                  </a:cubicBezTo>
                  <a:close/>
                </a:path>
              </a:pathLst>
            </a:custGeom>
            <a:solidFill>
              <a:srgbClr val="DD5379">
                <a:alpha val="77647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4" name="Freeform 24"/>
          <p:cNvSpPr/>
          <p:nvPr/>
        </p:nvSpPr>
        <p:spPr>
          <a:xfrm>
            <a:off x="13579" y="1846288"/>
            <a:ext cx="2029465" cy="2273331"/>
          </a:xfrm>
          <a:custGeom>
            <a:avLst/>
            <a:gdLst/>
            <a:ahLst/>
            <a:cxnLst/>
            <a:rect l="l" t="t" r="r" b="b"/>
            <a:pathLst>
              <a:path w="2029465" h="2273331">
                <a:moveTo>
                  <a:pt x="0" y="0"/>
                </a:moveTo>
                <a:lnTo>
                  <a:pt x="2029465" y="0"/>
                </a:lnTo>
                <a:lnTo>
                  <a:pt x="2029465" y="2273331"/>
                </a:lnTo>
                <a:lnTo>
                  <a:pt x="0" y="227333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5270618" y="12862265"/>
            <a:ext cx="3104547" cy="2208109"/>
          </a:xfrm>
          <a:custGeom>
            <a:avLst/>
            <a:gdLst/>
            <a:ahLst/>
            <a:cxnLst/>
            <a:rect l="l" t="t" r="r" b="b"/>
            <a:pathLst>
              <a:path w="3104547" h="2208109">
                <a:moveTo>
                  <a:pt x="0" y="0"/>
                </a:moveTo>
                <a:lnTo>
                  <a:pt x="3104546" y="0"/>
                </a:lnTo>
                <a:lnTo>
                  <a:pt x="3104546" y="2208109"/>
                </a:lnTo>
                <a:lnTo>
                  <a:pt x="0" y="2208109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1512000" y="267156"/>
            <a:ext cx="13875487" cy="1012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60"/>
              </a:lnSpc>
            </a:pPr>
            <a:r>
              <a:rPr lang="en-US" sz="5900" b="1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The Overcoming Programme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083220" y="1406396"/>
            <a:ext cx="12838991" cy="1716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Loubag"/>
                <a:ea typeface="Loubag"/>
                <a:cs typeface="Loubag"/>
                <a:sym typeface="Loubag"/>
              </a:rPr>
              <a:t>Bury’s Educational Psychology Service are offering group sessions for parents to help them support their child if they are experiencing anxiety.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-15075" y="4652866"/>
            <a:ext cx="9641882" cy="59503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The Overcoming </a:t>
            </a:r>
            <a:r>
              <a:rPr lang="en-US" sz="2000" dirty="0" err="1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Programme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involves </a:t>
            </a:r>
            <a:r>
              <a:rPr lang="en-US" sz="2000" b="1" dirty="0">
                <a:solidFill>
                  <a:srgbClr val="000000"/>
                </a:solidFill>
                <a:latin typeface="Biski Bold"/>
                <a:ea typeface="Biski Bold"/>
                <a:cs typeface="Biski Bold"/>
                <a:sym typeface="Biski Bold"/>
              </a:rPr>
              <a:t>6 sessions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aimed at </a:t>
            </a:r>
            <a:r>
              <a:rPr lang="en-US" sz="2000" b="1" dirty="0">
                <a:solidFill>
                  <a:srgbClr val="000000"/>
                </a:solidFill>
                <a:latin typeface="Biski Bold"/>
                <a:ea typeface="Biski Bold"/>
                <a:cs typeface="Biski Bold"/>
                <a:sym typeface="Biski Bold"/>
              </a:rPr>
              <a:t>parents/carers of children aged between 5 and 12 years old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where the main concern is </a:t>
            </a:r>
            <a:r>
              <a:rPr lang="en-US" sz="2000" b="1" dirty="0">
                <a:solidFill>
                  <a:srgbClr val="000000"/>
                </a:solidFill>
                <a:latin typeface="Biski Bold"/>
                <a:ea typeface="Biski Bold"/>
                <a:cs typeface="Biski Bold"/>
                <a:sym typeface="Biski Bold"/>
              </a:rPr>
              <a:t>anxiety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. The </a:t>
            </a:r>
            <a:r>
              <a:rPr lang="en-US" sz="2000" dirty="0" err="1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programme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uses a Cognitive </a:t>
            </a:r>
            <a:r>
              <a:rPr lang="en-US" sz="2000" dirty="0" err="1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Behavioural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Therapy (CBT) based approach to focus on changing the way adults around the child respond to anxious feelings by problem solving and creating shared goals and rewards. </a:t>
            </a:r>
          </a:p>
          <a:p>
            <a:pPr algn="ctr">
              <a:lnSpc>
                <a:spcPts val="2940"/>
              </a:lnSpc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8-10 other parents will be in the group with you. There will be </a:t>
            </a:r>
            <a:r>
              <a:rPr lang="en-US" sz="2000" b="1" dirty="0">
                <a:solidFill>
                  <a:srgbClr val="000000"/>
                </a:solidFill>
                <a:latin typeface="Biski Bold"/>
                <a:ea typeface="Biski Bold"/>
                <a:cs typeface="Biski Bold"/>
                <a:sym typeface="Biski Bold"/>
              </a:rPr>
              <a:t>five 2 hour sessions 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over the six weeks. These sessions may be delivered in person or online </a:t>
            </a:r>
            <a:r>
              <a:rPr lang="en-US" sz="2000" dirty="0" err="1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dependant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upon parent feedback. This will be followed by an individual appointment four weeks after the </a:t>
            </a:r>
            <a:r>
              <a:rPr lang="en-US" sz="2000" dirty="0" err="1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programme</a:t>
            </a: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ends. The session dates and times will be planned in accordance with parent feedback. Sessions will be delivered during Spring term.</a:t>
            </a:r>
            <a:endParaRPr lang="en-US" sz="2000" dirty="0">
              <a:solidFill>
                <a:srgbClr val="000000"/>
              </a:solidFill>
              <a:latin typeface="Biski"/>
              <a:ea typeface="Biski Bold"/>
              <a:cs typeface="Biski"/>
            </a:endParaRPr>
          </a:p>
          <a:p>
            <a:pPr algn="ctr">
              <a:lnSpc>
                <a:spcPts val="2940"/>
              </a:lnSpc>
            </a:pPr>
            <a:endParaRPr lang="en-US" sz="2100" b="1" dirty="0">
              <a:solidFill>
                <a:srgbClr val="000000"/>
              </a:solidFill>
              <a:latin typeface="Biski Bold"/>
              <a:ea typeface="Biski Bold"/>
              <a:cs typeface="Biski Bold"/>
              <a:sym typeface="Biski Bold"/>
            </a:endParaRPr>
          </a:p>
          <a:p>
            <a:pPr algn="ctr">
              <a:lnSpc>
                <a:spcPts val="2940"/>
              </a:lnSpc>
            </a:pPr>
            <a:endParaRPr lang="en-US" sz="2100" b="1" dirty="0">
              <a:solidFill>
                <a:srgbClr val="000000"/>
              </a:solidFill>
              <a:latin typeface="Biski Bold"/>
              <a:ea typeface="Biski Bold"/>
              <a:cs typeface="Biski Bold"/>
              <a:sym typeface="Biski Bold"/>
            </a:endParaRPr>
          </a:p>
          <a:p>
            <a:pPr algn="ctr">
              <a:lnSpc>
                <a:spcPts val="2940"/>
              </a:lnSpc>
            </a:pPr>
            <a:endParaRPr lang="en-US" sz="2100" b="1" dirty="0">
              <a:solidFill>
                <a:srgbClr val="000000"/>
              </a:solidFill>
              <a:latin typeface="Biski Bold"/>
              <a:ea typeface="Biski Bold"/>
              <a:cs typeface="Biski Bold"/>
              <a:sym typeface="Biski Bold"/>
            </a:endParaRPr>
          </a:p>
          <a:p>
            <a:pPr algn="ctr">
              <a:lnSpc>
                <a:spcPts val="2940"/>
              </a:lnSpc>
            </a:pPr>
            <a:endParaRPr lang="en-US" sz="2100" b="1" dirty="0">
              <a:solidFill>
                <a:srgbClr val="000000"/>
              </a:solidFill>
              <a:latin typeface="Biski Bold"/>
              <a:ea typeface="Biski Bold"/>
              <a:cs typeface="Biski Bold"/>
              <a:sym typeface="Bisk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816901" y="4115374"/>
            <a:ext cx="7948758" cy="49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99" b="1" dirty="0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What is the overcoming </a:t>
            </a:r>
            <a:r>
              <a:rPr lang="en-US" sz="2899" b="1" dirty="0" err="1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programme</a:t>
            </a:r>
            <a:r>
              <a:rPr lang="en-US" sz="2899" b="1" dirty="0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?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518271" y="10745324"/>
            <a:ext cx="6924391" cy="49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99" b="1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Evidence behind the programme 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526671" y="11254640"/>
            <a:ext cx="8986216" cy="1642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The Overcoming Programme has strong evidence behind it and is based on the book Helping Your Child with Fears and Worries (Creswell &amp; Willetts, 2019). You will be able to read (or listen to) this book to help you as you work though the programme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85693" y="14825233"/>
            <a:ext cx="9363194" cy="4740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802" lvl="1" indent="-215901" algn="l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An opportunity to meet other parents/ carers who are experiencing a similar situation and support from the group, as well as the Educational Psychology Service. </a:t>
            </a:r>
          </a:p>
          <a:p>
            <a:pPr algn="l">
              <a:lnSpc>
                <a:spcPts val="2800"/>
              </a:lnSpc>
            </a:pPr>
            <a:endParaRPr lang="en-US" sz="2000" dirty="0">
              <a:solidFill>
                <a:srgbClr val="000000"/>
              </a:solidFill>
              <a:latin typeface="Biski"/>
              <a:ea typeface="Biski"/>
              <a:cs typeface="Biski"/>
              <a:sym typeface="Biski"/>
            </a:endParaRPr>
          </a:p>
          <a:p>
            <a:pPr marL="431802" lvl="1" indent="-215901" algn="l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Time to think about how you can best support your child at home and the strategies you can use to do this.</a:t>
            </a:r>
          </a:p>
          <a:p>
            <a:pPr algn="l">
              <a:lnSpc>
                <a:spcPts val="2800"/>
              </a:lnSpc>
            </a:pPr>
            <a:endParaRPr lang="en-US" sz="2000" dirty="0">
              <a:solidFill>
                <a:srgbClr val="000000"/>
              </a:solidFill>
              <a:latin typeface="Biski"/>
              <a:ea typeface="Biski"/>
              <a:cs typeface="Biski"/>
              <a:sym typeface="Biski"/>
            </a:endParaRPr>
          </a:p>
          <a:p>
            <a:pPr marL="431802" lvl="1" indent="-215901" algn="l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‘Homework’ between sessions (reading/ listening to part of the book, trying out new strategies with your child).</a:t>
            </a:r>
          </a:p>
          <a:p>
            <a:pPr algn="l">
              <a:lnSpc>
                <a:spcPts val="2800"/>
              </a:lnSpc>
            </a:pPr>
            <a:endParaRPr lang="en-US" sz="2000" dirty="0">
              <a:solidFill>
                <a:srgbClr val="000000"/>
              </a:solidFill>
              <a:latin typeface="Biski"/>
              <a:ea typeface="Biski"/>
              <a:cs typeface="Biski"/>
              <a:sym typeface="Biski"/>
            </a:endParaRPr>
          </a:p>
          <a:p>
            <a:pPr marL="431802" lvl="1" indent="-215901" algn="l">
              <a:lnSpc>
                <a:spcPts val="2800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Attendance at all sessions is really important. Both parents are welcome to attend, but it is important that one parent attends consistently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08347" y="14413118"/>
            <a:ext cx="3931847" cy="49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900" b="1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What to expect: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0412601" y="14187529"/>
            <a:ext cx="3931847" cy="49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50" b="1" dirty="0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How to book on?</a:t>
            </a:r>
            <a:endParaRPr lang="en-US" dirty="0"/>
          </a:p>
        </p:txBody>
      </p:sp>
      <p:sp>
        <p:nvSpPr>
          <p:cNvPr id="35" name="TextBox 35"/>
          <p:cNvSpPr txBox="1"/>
          <p:nvPr/>
        </p:nvSpPr>
        <p:spPr>
          <a:xfrm>
            <a:off x="9863857" y="10115894"/>
            <a:ext cx="4898049" cy="31386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80"/>
              </a:lnSpc>
            </a:pPr>
            <a:endParaRPr dirty="0"/>
          </a:p>
          <a:p>
            <a:pPr algn="ctr">
              <a:lnSpc>
                <a:spcPts val="3080"/>
              </a:lnSpc>
            </a:pPr>
            <a:r>
              <a:rPr lang="en-US" sz="15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Week 1 – TBC</a:t>
            </a:r>
            <a:endParaRPr lang="en-US" sz="1500" dirty="0">
              <a:solidFill>
                <a:srgbClr val="000000"/>
              </a:solidFill>
              <a:latin typeface="Biski"/>
              <a:ea typeface="Biski"/>
              <a:cs typeface="Biski"/>
            </a:endParaRPr>
          </a:p>
          <a:p>
            <a:pPr algn="ctr">
              <a:lnSpc>
                <a:spcPts val="3080"/>
              </a:lnSpc>
            </a:pPr>
            <a:r>
              <a:rPr lang="en-US" sz="15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Week 2 –TBC</a:t>
            </a:r>
            <a:endParaRPr lang="en-US" sz="1500">
              <a:solidFill>
                <a:srgbClr val="000000"/>
              </a:solidFill>
              <a:latin typeface="Biski"/>
              <a:ea typeface="Biski"/>
              <a:cs typeface="Biski"/>
            </a:endParaRPr>
          </a:p>
          <a:p>
            <a:pPr algn="ctr">
              <a:lnSpc>
                <a:spcPts val="3080"/>
              </a:lnSpc>
            </a:pPr>
            <a:r>
              <a:rPr lang="en-US" sz="15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Week 3 - TBC</a:t>
            </a:r>
            <a:endParaRPr lang="en-US" sz="1500">
              <a:solidFill>
                <a:srgbClr val="000000"/>
              </a:solidFill>
              <a:latin typeface="Biski"/>
              <a:ea typeface="Biski"/>
              <a:cs typeface="Biski"/>
            </a:endParaRPr>
          </a:p>
          <a:p>
            <a:pPr algn="ctr">
              <a:lnSpc>
                <a:spcPts val="3080"/>
              </a:lnSpc>
            </a:pPr>
            <a:r>
              <a:rPr lang="en-US" sz="15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Week 4 – TBC</a:t>
            </a:r>
            <a:endParaRPr lang="en-US" sz="1500">
              <a:solidFill>
                <a:srgbClr val="000000"/>
              </a:solidFill>
              <a:latin typeface="Biski"/>
              <a:ea typeface="Biski"/>
              <a:cs typeface="Biski"/>
            </a:endParaRPr>
          </a:p>
          <a:p>
            <a:pPr algn="ctr">
              <a:lnSpc>
                <a:spcPts val="3080"/>
              </a:lnSpc>
            </a:pPr>
            <a:r>
              <a:rPr lang="en-US" sz="15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Week 5 - BREAK </a:t>
            </a:r>
          </a:p>
          <a:p>
            <a:pPr algn="ctr">
              <a:lnSpc>
                <a:spcPts val="3080"/>
              </a:lnSpc>
            </a:pPr>
            <a:r>
              <a:rPr lang="en-US" sz="15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Week 6 – TBC</a:t>
            </a:r>
            <a:endParaRPr lang="en-US" sz="1500">
              <a:solidFill>
                <a:srgbClr val="000000"/>
              </a:solidFill>
              <a:latin typeface="Biski"/>
              <a:ea typeface="Biski"/>
              <a:cs typeface="Biski"/>
            </a:endParaRPr>
          </a:p>
          <a:p>
            <a:pPr algn="ctr">
              <a:lnSpc>
                <a:spcPts val="3080"/>
              </a:lnSpc>
            </a:pPr>
            <a:r>
              <a:rPr lang="en-US" sz="15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 Week 10 - Individual telephone follow-up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412601" y="9923721"/>
            <a:ext cx="3931847" cy="49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99" b="1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Session overview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9849041" y="14687535"/>
            <a:ext cx="4220588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00"/>
              </a:lnSpc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To register your interest please complete the expression of interest form:</a:t>
            </a:r>
          </a:p>
          <a:p>
            <a:pPr>
              <a:lnSpc>
                <a:spcPts val="2800"/>
              </a:lnSpc>
            </a:pPr>
            <a:r>
              <a:rPr lang="en-US" sz="2000" dirty="0">
                <a:solidFill>
                  <a:srgbClr val="000000"/>
                </a:solidFill>
                <a:ea typeface="+mn-lt"/>
                <a:cs typeface="+mn-lt"/>
                <a:hlinkClick r:id="rId17"/>
              </a:rPr>
              <a:t>Expression of interest- Overcoming parent workshops – Fill in form</a:t>
            </a:r>
            <a:endParaRPr lang="en-US"/>
          </a:p>
          <a:p>
            <a:pPr>
              <a:lnSpc>
                <a:spcPts val="2800"/>
              </a:lnSpc>
            </a:pPr>
            <a:endParaRPr lang="en-US" sz="20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lnSpc>
                <a:spcPts val="2800"/>
              </a:lnSpc>
            </a:pPr>
            <a:endParaRPr lang="en-US" sz="2000" dirty="0">
              <a:latin typeface="Biski"/>
              <a:ea typeface="Calibri"/>
              <a:cs typeface="Biski"/>
            </a:endParaRPr>
          </a:p>
          <a:p>
            <a:pPr>
              <a:lnSpc>
                <a:spcPts val="2800"/>
              </a:lnSpc>
            </a:pPr>
            <a:endParaRPr lang="en-US" sz="2000" dirty="0">
              <a:solidFill>
                <a:srgbClr val="000000"/>
              </a:solidFill>
              <a:latin typeface="Calibri"/>
              <a:ea typeface="Calibri"/>
              <a:cs typeface="Biski"/>
            </a:endParaRPr>
          </a:p>
          <a:p>
            <a:pPr>
              <a:lnSpc>
                <a:spcPts val="2800"/>
              </a:lnSpc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</a:rPr>
              <a:t>The CEPS team will then be in touch to complete referrals once expressions of interest are completed.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2374271" y="20165879"/>
            <a:ext cx="10445776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en-US" sz="2000" dirty="0">
                <a:solidFill>
                  <a:srgbClr val="000000"/>
                </a:solidFill>
                <a:latin typeface="Biski"/>
                <a:ea typeface="Biski"/>
                <a:cs typeface="Biski"/>
                <a:sym typeface="Biski"/>
              </a:rPr>
              <a:t>If you have any further questions, please contact your link CEPS team</a:t>
            </a:r>
            <a:endParaRPr lang="en-US" sz="2000" dirty="0">
              <a:solidFill>
                <a:srgbClr val="000000"/>
              </a:solidFill>
              <a:latin typeface="Biski Bold"/>
              <a:ea typeface="Biski"/>
              <a:cs typeface="Biski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5334420" y="19689629"/>
            <a:ext cx="5078181" cy="497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59"/>
              </a:lnSpc>
            </a:pPr>
            <a:r>
              <a:rPr lang="en-US" sz="2899" b="1">
                <a:solidFill>
                  <a:srgbClr val="000000"/>
                </a:solidFill>
                <a:latin typeface="Loubag Bold"/>
                <a:ea typeface="Loubag Bold"/>
                <a:cs typeface="Loubag Bold"/>
                <a:sym typeface="Loubag Bold"/>
              </a:rPr>
              <a:t>Contact Information</a:t>
            </a:r>
          </a:p>
        </p:txBody>
      </p:sp>
      <p:sp>
        <p:nvSpPr>
          <p:cNvPr id="40" name="Freeform 40"/>
          <p:cNvSpPr/>
          <p:nvPr/>
        </p:nvSpPr>
        <p:spPr>
          <a:xfrm rot="-2894735">
            <a:off x="-45725" y="12390152"/>
            <a:ext cx="3637450" cy="2579283"/>
          </a:xfrm>
          <a:custGeom>
            <a:avLst/>
            <a:gdLst/>
            <a:ahLst/>
            <a:cxnLst/>
            <a:rect l="l" t="t" r="r" b="b"/>
            <a:pathLst>
              <a:path w="3637450" h="2579283">
                <a:moveTo>
                  <a:pt x="0" y="0"/>
                </a:moveTo>
                <a:lnTo>
                  <a:pt x="3637450" y="0"/>
                </a:lnTo>
                <a:lnTo>
                  <a:pt x="3637450" y="2579282"/>
                </a:lnTo>
                <a:lnTo>
                  <a:pt x="0" y="25792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41" name="Picture 40" descr="QR code">
            <a:extLst>
              <a:ext uri="{FF2B5EF4-FFF2-40B4-BE49-F238E27FC236}">
                <a16:creationId xmlns:a16="http://schemas.microsoft.com/office/drawing/2014/main" id="{6BF0D52B-93AE-5BE9-9663-4184F41B0D6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269733" y="16110316"/>
            <a:ext cx="1509371" cy="14284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A9B15308D4ED40964151DC267FAFAD" ma:contentTypeVersion="15" ma:contentTypeDescription="Create a new document." ma:contentTypeScope="" ma:versionID="07843a673ce0473ee56f8b05e17cd6e1">
  <xsd:schema xmlns:xsd="http://www.w3.org/2001/XMLSchema" xmlns:xs="http://www.w3.org/2001/XMLSchema" xmlns:p="http://schemas.microsoft.com/office/2006/metadata/properties" xmlns:ns2="72dd05c5-7a0e-4d19-9f23-28bd7fb3d5f2" xmlns:ns3="dc7d3346-aa0d-4113-9bd9-698520295572" targetNamespace="http://schemas.microsoft.com/office/2006/metadata/properties" ma:root="true" ma:fieldsID="e594e1a76a5114a42950a68ce979b8d9" ns2:_="" ns3:_="">
    <xsd:import namespace="72dd05c5-7a0e-4d19-9f23-28bd7fb3d5f2"/>
    <xsd:import namespace="dc7d3346-aa0d-4113-9bd9-6985202955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dd05c5-7a0e-4d19-9f23-28bd7fb3d5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98e9c43-e5cc-429b-803b-47b559b1481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7d3346-aa0d-4113-9bd9-69852029557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009c8866-3228-4fba-aa28-bd47ca8561c3}" ma:internalName="TaxCatchAll" ma:showField="CatchAllData" ma:web="dc7d3346-aa0d-4113-9bd9-6985202955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c7d3346-aa0d-4113-9bd9-698520295572" xsi:nil="true"/>
    <lcf76f155ced4ddcb4097134ff3c332f xmlns="72dd05c5-7a0e-4d19-9f23-28bd7fb3d5f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7400E31-057A-4F80-937B-478FD5710F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2dd05c5-7a0e-4d19-9f23-28bd7fb3d5f2"/>
    <ds:schemaRef ds:uri="dc7d3346-aa0d-4113-9bd9-6985202955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69B05A-86AA-43DC-B8BB-6A1D4771CF99}">
  <ds:schemaRefs>
    <ds:schemaRef ds:uri="http://schemas.microsoft.com/office/2006/metadata/properties"/>
    <ds:schemaRef ds:uri="72dd05c5-7a0e-4d19-9f23-28bd7fb3d5f2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  <ds:schemaRef ds:uri="http://purl.org/dc/elements/1.1/"/>
    <ds:schemaRef ds:uri="http://schemas.microsoft.com/office/2006/documentManagement/types"/>
    <ds:schemaRef ds:uri="dc7d3346-aa0d-4113-9bd9-698520295572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4281C203-EBF1-4BC7-B53B-B9F72F6F8E5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1252</TotalTime>
  <Words>418</Words>
  <Application>Microsoft Office PowerPoint</Application>
  <PresentationFormat>Custom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Arial</vt:lpstr>
      <vt:lpstr>Loubag</vt:lpstr>
      <vt:lpstr>Biski Bold</vt:lpstr>
      <vt:lpstr>Loubag Bold</vt:lpstr>
      <vt:lpstr>Biski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Overcoming Programme Leaflet</dc:title>
  <dc:creator>Carr, Rebecca</dc:creator>
  <cp:lastModifiedBy>Katy Rosario</cp:lastModifiedBy>
  <cp:revision>64</cp:revision>
  <dcterms:created xsi:type="dcterms:W3CDTF">2006-08-16T00:00:00Z</dcterms:created>
  <dcterms:modified xsi:type="dcterms:W3CDTF">2025-11-14T13:46:43Z</dcterms:modified>
  <dc:identifier>DAGUN1ApBE4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0x0101009BA9B15308D4ED40964151DC267FAFAD</vt:lpwstr>
  </property>
  <property fmtid="{D5CDD505-2E9C-101B-9397-08002B2CF9AE}" pid="3" name="MediaServiceImageTags">
    <vt:lpwstr/>
  </property>
</Properties>
</file>